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trictFirstAndLastChars="0" embedTrueTypeFonts="1" saveSubsetFonts="1" autoCompressPictures="0">
  <p:sldMasterIdLst>
    <p:sldMasterId id="2147483665" r:id="rId22"/>
  </p:sldMasterIdLst>
  <p:notesMasterIdLst>
    <p:notesMasterId r:id="rId24"/>
  </p:notesMasterIdLst>
  <p:sldIdLst>
    <p:sldId id="256" r:id="rId26"/>
    <p:sldId id="257" r:id="rId27"/>
    <p:sldId id="258" r:id="rId29"/>
    <p:sldId id="259" r:id="rId31"/>
    <p:sldId id="260" r:id="rId33"/>
    <p:sldId id="261" r:id="rId35"/>
    <p:sldId id="262" r:id="rId37"/>
    <p:sldId id="267" r:id="rId39"/>
    <p:sldId id="263" r:id="rId40"/>
    <p:sldId id="264" r:id="rId42"/>
    <p:sldId id="268" r:id="rId44"/>
    <p:sldId id="269" r:id="rId45"/>
    <p:sldId id="265" r:id="rId46"/>
    <p:sldId id="266" r:id="rId47"/>
  </p:sldIdLst>
  <p:sldSz cx="9144000" cy="5143500"/>
  <p:notesSz cx="6858000" cy="9144000"/>
  <p:embeddedFontLst>
    <p:embeddedFont>
      <p:font typeface="Alfa Slab One"/>
      <p:regular r:id="rId3"/>
    </p:embeddedFont>
    <p:embeddedFont>
      <p:font typeface="Proxima Nova" panose="02000506030000020004" pitchFamily="2" charset="0"/>
      <p:regular r:id="rId1"/>
      <p:bold r:id="rId9"/>
      <p:italic r:id="rId5"/>
      <p:boldItalic r:id="rId2"/>
    </p:embeddedFont>
    <p:embeddedFont>
      <p:font typeface="Ubuntu" panose="020B0504030602030204" pitchFamily="34" charset="0"/>
      <p:regular r:id="rId10"/>
      <p:bold r:id="rId8"/>
      <p:italic r:id="rId7"/>
      <p:boldItalic r:id="rId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9032"/>
    <p:restoredTop sz="94632"/>
  </p:normalViewPr>
  <p:slideViewPr>
    <p:cSldViewPr snapToGrid="0" snapToObjects="1">
      <p:cViewPr varScale="1">
        <p:scale>
          <a:sx n="190" d="100"/>
          <a:sy n="190" d="100"/>
        </p:scale>
        <p:origin x="208" y="256"/>
      </p:cViewPr>
      <p:guideLst/>
    </p:cSldViewPr>
  </p:slideViewPr>
  <p:notesTextViewPr>
    <p:cViewPr>
      <p:scale>
        <a:sx n="1" d="1"/>
        <a:sy n="1" d="1"/>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font" Target="fonts/font2.fntdata"></Relationship><Relationship Id="rId2" Type="http://schemas.openxmlformats.org/officeDocument/2006/relationships/font" Target="fonts/font5.fntdata"></Relationship><Relationship Id="rId3" Type="http://schemas.openxmlformats.org/officeDocument/2006/relationships/font" Target="fonts/font1.fntdata"></Relationship><Relationship Id="rId4" Type="http://schemas.openxmlformats.org/officeDocument/2006/relationships/font" Target="fonts/font9.fntdata"></Relationship><Relationship Id="rId5" Type="http://schemas.openxmlformats.org/officeDocument/2006/relationships/font" Target="fonts/font4.fntdata"></Relationship><Relationship Id="rId6" Type="http://schemas.openxmlformats.org/officeDocument/2006/relationships/tableStyles" Target="tableStyles.xml"></Relationship><Relationship Id="rId7" Type="http://schemas.openxmlformats.org/officeDocument/2006/relationships/font" Target="fonts/font8.fntdata"></Relationship><Relationship Id="rId8" Type="http://schemas.openxmlformats.org/officeDocument/2006/relationships/font" Target="fonts/font7.fntdata"></Relationship><Relationship Id="rId9" Type="http://schemas.openxmlformats.org/officeDocument/2006/relationships/font" Target="fonts/font3.fntdata"></Relationship><Relationship Id="rId10" Type="http://schemas.openxmlformats.org/officeDocument/2006/relationships/font" Target="fonts/font6.fntdata"></Relationship><Relationship Id="rId22" Type="http://schemas.openxmlformats.org/officeDocument/2006/relationships/slideMaster" Target="slideMasters/slideMaster1.xml"></Relationship><Relationship Id="rId23" Type="http://schemas.openxmlformats.org/officeDocument/2006/relationships/theme" Target="theme/theme1.xml"></Relationship><Relationship Id="rId24" Type="http://schemas.openxmlformats.org/officeDocument/2006/relationships/notesMaster" Target="notesMasters/notesMaster1.xml"></Relationship><Relationship Id="rId26" Type="http://schemas.openxmlformats.org/officeDocument/2006/relationships/slide" Target="slides/slide1.xml"></Relationship><Relationship Id="rId27" Type="http://schemas.openxmlformats.org/officeDocument/2006/relationships/slide" Target="slides/slide2.xml"></Relationship><Relationship Id="rId29" Type="http://schemas.openxmlformats.org/officeDocument/2006/relationships/slide" Target="slides/slide3.xml"></Relationship><Relationship Id="rId31" Type="http://schemas.openxmlformats.org/officeDocument/2006/relationships/slide" Target="slides/slide4.xml"></Relationship><Relationship Id="rId33" Type="http://schemas.openxmlformats.org/officeDocument/2006/relationships/slide" Target="slides/slide5.xml"></Relationship><Relationship Id="rId35" Type="http://schemas.openxmlformats.org/officeDocument/2006/relationships/slide" Target="slides/slide6.xml"></Relationship><Relationship Id="rId37" Type="http://schemas.openxmlformats.org/officeDocument/2006/relationships/slide" Target="slides/slide7.xml"></Relationship><Relationship Id="rId39" Type="http://schemas.openxmlformats.org/officeDocument/2006/relationships/slide" Target="slides/slide8.xml"></Relationship><Relationship Id="rId40" Type="http://schemas.openxmlformats.org/officeDocument/2006/relationships/slide" Target="slides/slide9.xml"></Relationship><Relationship Id="rId42" Type="http://schemas.openxmlformats.org/officeDocument/2006/relationships/slide" Target="slides/slide10.xml"></Relationship><Relationship Id="rId44" Type="http://schemas.openxmlformats.org/officeDocument/2006/relationships/slide" Target="slides/slide11.xml"></Relationship><Relationship Id="rId45" Type="http://schemas.openxmlformats.org/officeDocument/2006/relationships/slide" Target="slides/slide12.xml"></Relationship><Relationship Id="rId46" Type="http://schemas.openxmlformats.org/officeDocument/2006/relationships/slide" Target="slides/slide13.xml"></Relationship><Relationship Id="rId47" Type="http://schemas.openxmlformats.org/officeDocument/2006/relationships/slide" Target="slides/slide14.xml"></Relationship><Relationship Id="rId50" Type="http://schemas.openxmlformats.org/officeDocument/2006/relationships/viewProps" Target="viewProps.xml"></Relationship><Relationship Id="rId51"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Hello. We will now begin the presentation of the 'PUNGDANG' solutions.</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안녕하세요. 지금부터 풍당 솔루션의 프레젠테이션을 시작하겠습니다.</a:t>
            </a:r>
            <a:endParaRPr lang="ko-KR" altLang="en-US" sz="1000" cap="none" dirty="0" smtClean="0" b="0" strike="noStrike">
              <a:latin typeface="Alfa Slab One" charset="0"/>
              <a:ea typeface="Alfa Slab On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endParaRPr lang="ko-KR" altLang="en-US" sz="1100" cap="none" dirty="0" smtClean="0" b="0" strike="noStrike">
              <a:latin typeface="Arial" charset="0"/>
              <a:ea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8305" cy="4116705"/>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100" cap="none" dirty="0" smtClean="0" b="0" strike="noStrike">
                <a:latin typeface="Arial" charset="0"/>
                <a:ea typeface="Arial" charset="0"/>
              </a:rPr>
              <a:t>마지막으로 물을 과도 하게 사용할때 물 절약의 중요성과 과소비의 위험을 알리기 위한 팝업 광고가 있습니다. 팝업 광고의 내용은 물 부족의 위험성 입니다.</a:t>
            </a:r>
            <a:endParaRPr lang="ko-KR" altLang="en-US" sz="1100" cap="none" dirty="0" smtClean="0" b="0" strike="noStrike">
              <a:latin typeface="Arial" charset="0"/>
              <a:ea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Water shortages are becoming a huge issue all over the world these days. This water shortage is causing desertification and countless casualties, and may even wage war to get water. The fundamental problem with this water shortage is the reckless use of water. Accordingly, a variety of developers are coming up with ideas to save water, including the Navia shower head.</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최근 전 세계적으로 물 부족이 엄청난 이슈가 되고 있습니다. 이러한 물 부족은 사막화와 수 많은 사상자를 낳고 있으며, 심지어 물을 얻기위해 전쟁을 치루기도 합니다. 이런 물 부족 현상의 근본적인 문제는 무분별한 물의 사용입니다. 이에따라 다양한 개발자들이 물을 절약하기 위한 아이디어를 내놓고 있으며, 그 중 네비아 샤워헤드는 많은 이목을 끌고 있습니다.</a:t>
            </a:r>
            <a:endParaRPr lang="ko-KR" altLang="en-US" sz="1000" cap="none" dirty="0" smtClean="0" b="0" strike="noStrike">
              <a:latin typeface="Alfa Slab One" charset="0"/>
              <a:ea typeface="Alfa Slab On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Nevia Showerhead has the great benefit of being able to save 60-70 % of its water during the shower, but it is forced and saved physically, not at the user's will, but at the terrifying price of 400 dollars. So we decided to address these shortcomings and to develop a wind sugar solution that went in a new direction.</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네비아 샤워헤드는 샤워 중 물을 60~70%를 절약할 수 있다는 커다란 이점을 가지고 있지만 400달러라는 무시무시한 가격과 사용자의 의지가 아닌 강제적이고 물리적인 절약이 이루어진다는 점에서 문제를 가지고 있습니다. 그래서 저희는 이런 단점들을 해결하고, 새로운 방향으로 나아가는 풍당 솔루션을 개발하게 되었습니다.</a:t>
            </a:r>
            <a:endParaRPr lang="ko-KR" altLang="en-US" sz="1000" cap="none" dirty="0" smtClean="0" b="0" strike="noStrike">
              <a:latin typeface="Alfa Slab One" charset="0"/>
              <a:ea typeface="Alfa Slab On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There's a saying that goes, " To save the hungry, you have to teach them how to farm. " Same thing with water. Users should realize the value of water and make it a habit to save water.</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The ' PUNGDANG ' solution consists of a water flow meter that can be connected to a channel, a sink, a sink, a server, a simple allimi, and an app per blast. The wind-specific solution is the key goal of making the user feel the need to save and value the water so that they can save it themselves and a range of devices are set up. Let's talk more about this in the app.</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속담 중 이런 말이 있습니다. "배고픈 자를 살릴려면 먹을것이 아닌 농사법을 알려주어야 한다." 물도 똑같습니다. 제품을 통한 단순한 절약이 아닌 사용자가 물의 소중함을 깨닮고, 물을 절약하는 습관이 생겨야 합니다.</a:t>
            </a:r>
            <a:endParaRPr lang="ko-KR" altLang="en-US" sz="1000" cap="none" dirty="0" smtClean="0" b="0" strike="noStrike">
              <a:latin typeface="Alfa Slab One" charset="0"/>
              <a:ea typeface="Alfa Slab One" charset="0"/>
            </a:endParaRPr>
          </a:p>
          <a:p>
            <a:pPr marL="0" indent="0" algn="just" fontAlgn="auto" defTabSz="508000">
              <a:lnSpc>
                <a:spcPct val="100000"/>
              </a:lnSpc>
              <a:spcBef>
                <a:spcPts val="0"/>
              </a:spcBef>
              <a:spcAft>
                <a:spcPts val="0"/>
              </a:spcAft>
              <a:buFontTx/>
              <a:buNone/>
            </a:pPr>
            <a:r>
              <a:rPr lang="en-US" altLang="ko-KR" sz="1000" cap="none" dirty="0" smtClean="0" b="0" strike="noStrike">
                <a:latin typeface="Alfa Slab One" charset="0"/>
                <a:ea typeface="Alfa Slab One" charset="0"/>
              </a:rPr>
              <a:t>'PUNGDANG' 솔루션은 샤워기, 세면대, 싱크대등 수로에 연결할 수 있는 유량 측정기와 서버, 간편 알리미, 그리고 풍당 앱으로 구성되어 있습니다. 풍당 솔루션은 물의 소중함과 절약의 필요성을 사용자에게 느끼게 하여 사용자 스스로 물 절약을 실천하게 하는 것이 핵심 목표 이며, 이를 위해 다양한 장치가 설정되어 있습니다. 이부분은 앱에서 자세히 다루도록 하겠습니다. </a:t>
            </a:r>
            <a:endParaRPr lang="ko-KR" altLang="en-US" sz="1000" cap="none" dirty="0" smtClean="0" b="0" strike="noStrike">
              <a:latin typeface="Alfa Slab One" charset="0"/>
              <a:ea typeface="Alfa Slab One"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endParaRPr lang="ko-KR" altLang="en-US" sz="1000" cap="none" dirty="0" smtClean="0" b="0" strike="noStrike">
              <a:latin typeface="Alfa Slab One" charset="0"/>
              <a:ea typeface="Alfa Slab On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endParaRPr lang="ko-KR" altLang="en-US" sz="1100" cap="none" dirty="0" smtClean="0" b="0" strike="noStrike">
              <a:latin typeface="Arial" charset="0"/>
              <a:ea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8305" cy="4116705"/>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r>
              <a:rPr lang="en-US" altLang="ko-KR" sz="1100" cap="none" dirty="0" smtClean="0" b="0" strike="noStrike">
                <a:latin typeface="Arial" charset="0"/>
                <a:ea typeface="Arial" charset="0"/>
              </a:rPr>
              <a:t>Here is a demo video. It has been confirmed that measurements are being uploaded to the server by measuring the water usage, after which the accumulated water usage is displayed on the display.</a:t>
            </a:r>
            <a:endParaRPr lang="ko-KR" altLang="en-US" sz="1100" cap="none" dirty="0" smtClean="0" b="0" strike="noStrike">
              <a:latin typeface="Arial" charset="0"/>
              <a:ea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p14="http://schemas.microsoft.com/office/powerpoint/2010/main"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7670" cy="4116070"/>
          </a:xfrm>
          <a:prstGeom prst="rect">
            <a:avLst/>
          </a:prstGeom>
        </p:spPr>
        <p:txBody>
          <a:bodyPr wrap="square" lIns="91440" tIns="91440" rIns="91440" bIns="91440" numCol="1" vert="horz" anchor="t">
            <a:noAutofit/>
          </a:bodyPr>
          <a:lstStyle/>
          <a:p>
            <a:pPr marL="0" indent="0" algn="just" fontAlgn="auto" defTabSz="508000">
              <a:lnSpc>
                <a:spcPct val="100000"/>
              </a:lnSpc>
              <a:spcBef>
                <a:spcPts val="0"/>
              </a:spcBef>
              <a:spcAft>
                <a:spcPts val="0"/>
              </a:spcAft>
              <a:buFontTx/>
              <a:buNone/>
            </a:pPr>
            <a:endParaRPr lang="ko-KR" altLang="en-US" sz="1100" cap="none" dirty="0" smtClean="0" b="0" strike="noStrike">
              <a:latin typeface="Arial" charset="0"/>
              <a:ea typeface="Arial" charset="0"/>
            </a:endParaRPr>
          </a:p>
          <a:p>
            <a:pPr marL="0" indent="0" algn="just" fontAlgn="auto" defTabSz="508000">
              <a:lnSpc>
                <a:spcPct val="100000"/>
              </a:lnSpc>
              <a:spcBef>
                <a:spcPts val="0"/>
              </a:spcBef>
              <a:spcAft>
                <a:spcPts val="0"/>
              </a:spcAft>
              <a:buFontTx/>
              <a:buNone/>
            </a:pPr>
            <a:endParaRPr lang="ko-KR" altLang="en-US" sz="1100" cap="none" dirty="0" smtClean="0" b="0" strike="noStrike">
              <a:latin typeface="Arial" charset="0"/>
              <a:ea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Shape 11"/>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Shape 3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40" name="Shape 40"/>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3" Type="http://schemas.openxmlformats.org/officeDocument/2006/relationships/image" Target="../media/image11.png"></Relationship><Relationship Id="rId2" Type="http://schemas.openxmlformats.org/officeDocument/2006/relationships/notesSlide" Target="../notesSlides/notesSlide10.xml"></Relationship><Relationship Id="rId1" Type="http://schemas.openxmlformats.org/officeDocument/2006/relationships/slideLayout" Target="../slideLayouts/slideLayout3.xml"></Relationshi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3" Type="http://schemas.openxmlformats.org/officeDocument/2006/relationships/image" Target="../media/image15.png"></Relationship><Relationship Id="rId2" Type="http://schemas.openxmlformats.org/officeDocument/2006/relationships/notesSlide" Target="../notesSlides/notesSlide13.xml"></Relationship><Relationship Id="rId5" Type="http://schemas.openxmlformats.org/officeDocument/2006/relationships/image" Target="../media/image17.png"></Relationship><Relationship Id="rId4" Type="http://schemas.openxmlformats.org/officeDocument/2006/relationships/image" Target="../media/image16.png"></Relationship><Relationship Id="rId6" Type="http://schemas.openxmlformats.org/officeDocument/2006/relationships/slideLayout" Target="../slideLayouts/slideLayout3.xml"></Relationshi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3" Type="http://schemas.openxmlformats.org/officeDocument/2006/relationships/image" Target="../media/image1.png"></Relationship><Relationship Id="rId2" Type="http://schemas.openxmlformats.org/officeDocument/2006/relationships/notesSlide" Target="../notesSlides/notesSlide2.xml"></Relationship><Relationship Id="rId1" Type="http://schemas.openxmlformats.org/officeDocument/2006/relationships/slideLayout" Target="../slideLayouts/slideLayout3.xml"></Relationship></Relationships>
</file>

<file path=ppt/slides/_rels/slide3.xml.rels><?xml version="1.0" encoding="UTF-8"?>
<Relationships xmlns="http://schemas.openxmlformats.org/package/2006/relationships"><Relationship Id="rId3" Type="http://schemas.openxmlformats.org/officeDocument/2006/relationships/image" Target="../media/image2.png"></Relationship><Relationship Id="rId2" Type="http://schemas.openxmlformats.org/officeDocument/2006/relationships/notesSlide" Target="../notesSlides/notesSlide3.xml"></Relationship><Relationship Id="rId1" Type="http://schemas.openxmlformats.org/officeDocument/2006/relationships/slideLayout" Target="../slideLayouts/slideLayout3.xml"></Relationship></Relationships>
</file>

<file path=ppt/slides/_rels/slide4.xml.rels><?xml version="1.0" encoding="UTF-8"?>
<Relationships xmlns="http://schemas.openxmlformats.org/package/2006/relationships"><Relationship Id="rId3" Type="http://schemas.openxmlformats.org/officeDocument/2006/relationships/image" Target="../media/image3.png"></Relationship><Relationship Id="rId2" Type="http://schemas.openxmlformats.org/officeDocument/2006/relationships/notesSlide" Target="../notesSlides/notesSlide4.xml"></Relationship><Relationship Id="rId1" Type="http://schemas.openxmlformats.org/officeDocument/2006/relationships/slideLayout" Target="../slideLayouts/slideLayout3.xml"></Relationship></Relationships>
</file>

<file path=ppt/slides/_rels/slide5.xml.rels><?xml version="1.0" encoding="UTF-8"?>
<Relationships xmlns="http://schemas.openxmlformats.org/package/2006/relationships"><Relationship Id="rId3" Type="http://schemas.openxmlformats.org/officeDocument/2006/relationships/image" Target="../media/image4.jpg"></Relationship><Relationship Id="rId2" Type="http://schemas.openxmlformats.org/officeDocument/2006/relationships/notesSlide" Target="../notesSlides/notesSlide5.xml"></Relationship><Relationship Id="rId4" Type="http://schemas.openxmlformats.org/officeDocument/2006/relationships/slideLayout" Target="../slideLayouts/slideLayout3.xml"></Relationship></Relationships>
</file>

<file path=ppt/slides/_rels/slide6.xml.rels><?xml version="1.0" encoding="UTF-8"?>
<Relationships xmlns="http://schemas.openxmlformats.org/package/2006/relationships"><Relationship Id="rId3" Type="http://schemas.openxmlformats.org/officeDocument/2006/relationships/image" Target="../media/image5.png"></Relationship><Relationship Id="rId2" Type="http://schemas.openxmlformats.org/officeDocument/2006/relationships/notesSlide" Target="../notesSlides/notesSlide6.xml"></Relationship><Relationship Id="rId5" Type="http://schemas.openxmlformats.org/officeDocument/2006/relationships/image" Target="../media/image6.png"></Relationship><Relationship Id="rId4" Type="http://schemas.openxmlformats.org/officeDocument/2006/relationships/hyperlink" Target="https://thingspeak.com/channels/438673" TargetMode="External"></Relationship><Relationship Id="rId6" Type="http://schemas.openxmlformats.org/officeDocument/2006/relationships/hyperlink" Target="https://thingspeak.com/channels/438673" TargetMode="External"></Relationship><Relationship Id="rId7" Type="http://schemas.openxmlformats.org/officeDocument/2006/relationships/slideLayout" Target="../slideLayouts/slideLayout3.xml"></Relationship></Relationships>
</file>

<file path=ppt/slides/_rels/slide7.xml.rels><?xml version="1.0" encoding="UTF-8"?>
<Relationships xmlns="http://schemas.openxmlformats.org/package/2006/relationships"><Relationship Id="rId3" Type="http://schemas.openxmlformats.org/officeDocument/2006/relationships/hyperlink" Target="http://www.youtube.com/watch?v=HqFPLZtJJJM" TargetMode="External"></Relationship><Relationship Id="rId2" Type="http://schemas.openxmlformats.org/officeDocument/2006/relationships/notesSlide" Target="../notesSlides/notesSlide7.xml"></Relationship><Relationship Id="rId1" Type="http://schemas.openxmlformats.org/officeDocument/2006/relationships/slideLayout" Target="../slideLayouts/slideLayout3.xml"></Relationship><Relationship Id="rId4" Type="http://schemas.openxmlformats.org/officeDocument/2006/relationships/image" Target="../media/image7.jpg"></Relationship></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3" Type="http://schemas.openxmlformats.org/officeDocument/2006/relationships/image" Target="../media/image9.png"></Relationship><Relationship Id="rId2" Type="http://schemas.openxmlformats.org/officeDocument/2006/relationships/notesSlide" Target="../notesSlides/notesSlide9.xml"></Relationship><Relationship Id="rId1" Type="http://schemas.openxmlformats.org/officeDocument/2006/relationships/slideLayout" Target="../slideLayouts/slideLayout3.xml"></Relationship><Relationship Id="rId4" Type="http://schemas.openxmlformats.org/officeDocument/2006/relationships/image" Target="../media/image10.png"></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85" y="596265"/>
            <a:ext cx="8520430" cy="195770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ko">
                <a:solidFill>
                  <a:srgbClr val="4A86E8"/>
                </a:solidFill>
                <a:latin typeface="Ubuntu"/>
                <a:ea typeface="Ubuntu"/>
                <a:cs typeface="Ubuntu"/>
                <a:sym typeface="Ubuntu"/>
              </a:rPr>
              <a:t>PUNGDANG</a:t>
            </a:r>
            <a:endParaRPr>
              <a:solidFill>
                <a:srgbClr val="4A86E8"/>
              </a:solidFill>
              <a:latin typeface="Ubuntu"/>
              <a:ea typeface="Ubuntu"/>
              <a:cs typeface="Ubuntu"/>
              <a:sym typeface="Ubuntu"/>
            </a:endParaRPr>
          </a:p>
        </p:txBody>
      </p:sp>
      <p:sp>
        <p:nvSpPr>
          <p:cNvPr id="57" name="Shape 57"/>
          <p:cNvSpPr txBox="1">
            <a:spLocks/>
          </p:cNvSpPr>
          <p:nvPr>
            <p:ph type="subTitle" idx="1"/>
          </p:nvPr>
        </p:nvSpPr>
        <p:spPr>
          <a:xfrm rot="0">
            <a:off x="311785" y="3187065"/>
            <a:ext cx="8521065" cy="734060"/>
          </a:xfrm>
          <a:prstGeom prst="rect"/>
          <a:noFill/>
          <a:ln w="0">
            <a:noFill/>
            <a:prstDash/>
          </a:ln>
        </p:spPr>
        <p:txBody>
          <a:bodyPr wrap="square" lIns="91440" tIns="91440" rIns="91440" bIns="91440" numCol="1" vert="horz" anchor="t">
            <a:noAutofit/>
          </a:bodyPr>
          <a:lstStyle/>
          <a:p>
            <a:pPr marL="0" indent="0" algn="ctr" fontAlgn="auto" defTabSz="914400" eaLnBrk="0" latinLnBrk="0">
              <a:lnSpc>
                <a:spcPct val="100000"/>
              </a:lnSpc>
              <a:spcBef>
                <a:spcPts val="0"/>
              </a:spcBef>
              <a:spcAft>
                <a:spcPts val="0"/>
              </a:spcAft>
              <a:buFontTx/>
              <a:buNone/>
            </a:pPr>
            <a:r>
              <a:rPr lang="en-US" altLang="ko-KR" sz="2400" cap="none" dirty="0" smtClean="0" b="0" strike="noStrike">
                <a:latin typeface="Arial" charset="0"/>
                <a:ea typeface="Arial" charset="0"/>
              </a:rPr>
              <a:t>Team Yeongmi</a:t>
            </a:r>
            <a:endParaRPr lang="ko-KR" altLang="en-US" sz="2400" cap="none" dirty="0" smtClean="0" b="0" strike="noStrike">
              <a:latin typeface="Arial" charset="0"/>
              <a:ea typeface="Arial" charset="0"/>
            </a:endParaRPr>
          </a:p>
          <a:p>
            <a:pPr marL="0" indent="0" algn="ctr" fontAlgn="auto" defTabSz="914400" eaLnBrk="0" latinLnBrk="0">
              <a:lnSpc>
                <a:spcPct val="100000"/>
              </a:lnSpc>
              <a:spcBef>
                <a:spcPts val="0"/>
              </a:spcBef>
              <a:spcAft>
                <a:spcPts val="0"/>
              </a:spcAft>
              <a:buFontTx/>
              <a:buNone/>
            </a:pPr>
            <a:endParaRPr lang="ko-KR" altLang="en-US" sz="2400" cap="none" dirty="0" smtClean="0" b="0" strike="noStrike">
              <a:latin typeface="Arial" charset="0"/>
              <a:ea typeface="Arial" charset="0"/>
            </a:endParaRPr>
          </a:p>
          <a:p>
            <a:pPr marL="0" indent="0" algn="ctr" fontAlgn="auto" defTabSz="914400" eaLnBrk="0" latinLnBrk="0">
              <a:lnSpc>
                <a:spcPct val="100000"/>
              </a:lnSpc>
              <a:spcBef>
                <a:spcPts val="0"/>
              </a:spcBef>
              <a:spcAft>
                <a:spcPts val="0"/>
              </a:spcAft>
              <a:buFontTx/>
              <a:buNone/>
            </a:pPr>
            <a:endParaRPr lang="ko-KR" altLang="en-US" sz="2400" cap="none" dirty="0" smtClean="0" b="0" strike="noStrike">
              <a:latin typeface="Arial" charset="0"/>
              <a:ea typeface="Arial" charset="0"/>
            </a:endParaRPr>
          </a:p>
          <a:p>
            <a:pPr marL="0" indent="0" algn="ctr" fontAlgn="auto" defTabSz="914400" eaLnBrk="0" latinLnBrk="0">
              <a:lnSpc>
                <a:spcPct val="100000"/>
              </a:lnSpc>
              <a:spcBef>
                <a:spcPts val="0"/>
              </a:spcBef>
              <a:spcAft>
                <a:spcPts val="0"/>
              </a:spcAft>
              <a:buFontTx/>
              <a:buNone/>
            </a:pPr>
            <a:r>
              <a:rPr lang="en-US" altLang="ko-KR" sz="3150" cap="none" spc="-35" dirty="0" smtClean="0" b="0" strike="noStrike">
                <a:solidFill>
                  <a:srgbClr val="000000"/>
                </a:solidFill>
                <a:latin typeface="Helvetica" charset="0"/>
                <a:ea typeface="Helvetica" charset="0"/>
              </a:rPr>
              <a:t>Please read your presenter's notes!</a:t>
            </a:r>
            <a:endParaRPr lang="ko-KR" altLang="en-US" sz="2400" cap="none" dirty="0" smtClean="0" b="1" strike="noStrike">
              <a:latin typeface="Arial" charset="0"/>
              <a:ea typeface="Arial"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a:blip r:embed="rId3">
            <a:alphaModFix/>
          </a:blip>
          <a:stretch>
            <a:fillRect/>
          </a:stretch>
        </p:blipFill>
        <p:spPr>
          <a:xfrm>
            <a:off x="531159" y="-3"/>
            <a:ext cx="2723040" cy="5143503"/>
          </a:xfrm>
          <a:prstGeom prst="rect">
            <a:avLst/>
          </a:prstGeom>
          <a:noFill/>
          <a:ln>
            <a:noFill/>
          </a:ln>
        </p:spPr>
      </p:pic>
      <p:sp>
        <p:nvSpPr>
          <p:cNvPr id="5" name="텍스트상자 4">
            <a:extLst>
              <a:ext uri="{FF2B5EF4-FFF2-40B4-BE49-F238E27FC236}">
                <a16:creationId xmlns:a16="http://schemas.microsoft.com/office/drawing/2014/main" id="{5BFFF067-5170-0B48-9DBA-6722C3517F18}"/>
              </a:ext>
            </a:extLst>
          </p:cNvPr>
          <p:cNvSpPr txBox="1"/>
          <p:nvPr/>
        </p:nvSpPr>
        <p:spPr>
          <a:xfrm>
            <a:off x="3805517" y="1757242"/>
            <a:ext cx="3435556" cy="707886"/>
          </a:xfrm>
          <a:prstGeom prst="rect">
            <a:avLst/>
          </a:prstGeom>
          <a:noFill/>
        </p:spPr>
        <p:txBody>
          <a:bodyPr wrap="none" rtlCol="0">
            <a:spAutoFit/>
          </a:bodyPr>
          <a:lstStyle/>
          <a:p>
            <a:r>
              <a:rPr kumimoji="1" lang="en-US" altLang="ko-KR" sz="4000" b="1" dirty="0">
                <a:latin typeface="Helvetica" pitchFamily="2" charset="0"/>
              </a:rPr>
              <a:t>Detail Screen</a:t>
            </a:r>
            <a:endParaRPr kumimoji="1" lang="ko-KR" altLang="en-US" sz="4000" b="1" dirty="0">
              <a:latin typeface="Helvetica" pitchFamily="2" charset="0"/>
            </a:endParaRPr>
          </a:p>
        </p:txBody>
      </p:sp>
      <p:sp>
        <p:nvSpPr>
          <p:cNvPr id="6" name="텍스트상자 5">
            <a:extLst>
              <a:ext uri="{FF2B5EF4-FFF2-40B4-BE49-F238E27FC236}">
                <a16:creationId xmlns:a16="http://schemas.microsoft.com/office/drawing/2014/main" id="{59DDD488-9CB0-5D40-BEEE-D8DAB511ACB3}"/>
              </a:ext>
            </a:extLst>
          </p:cNvPr>
          <p:cNvSpPr txBox="1"/>
          <p:nvPr/>
        </p:nvSpPr>
        <p:spPr>
          <a:xfrm>
            <a:off x="3805517" y="2530447"/>
            <a:ext cx="4421403" cy="738664"/>
          </a:xfrm>
          <a:prstGeom prst="rect">
            <a:avLst/>
          </a:prstGeom>
          <a:noFill/>
        </p:spPr>
        <p:txBody>
          <a:bodyPr wrap="none" rtlCol="0">
            <a:spAutoFit/>
          </a:bodyPr>
          <a:lstStyle/>
          <a:p>
            <a:r>
              <a:rPr lang="en-US" altLang="ko-KR" dirty="0"/>
              <a:t>More detailed information can be used to determine</a:t>
            </a:r>
          </a:p>
          <a:p>
            <a:r>
              <a:rPr lang="en-US" altLang="ko-KR" dirty="0"/>
              <a:t>the amount of water used by the user and will provide</a:t>
            </a:r>
          </a:p>
          <a:p>
            <a:r>
              <a:rPr lang="en-US" altLang="ko-KR" dirty="0"/>
              <a:t>feedback to save water.</a:t>
            </a:r>
            <a:endParaRPr kumimoji="1" lang="ko-KR"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상자 3">
            <a:extLst>
              <a:ext uri="{FF2B5EF4-FFF2-40B4-BE49-F238E27FC236}">
                <a16:creationId xmlns:a16="http://schemas.microsoft.com/office/drawing/2014/main" id="{089C2522-3BC0-0B4B-8E54-C7B8CAC504D1}"/>
              </a:ext>
            </a:extLst>
          </p:cNvPr>
          <p:cNvSpPr txBox="1"/>
          <p:nvPr/>
        </p:nvSpPr>
        <p:spPr>
          <a:xfrm>
            <a:off x="3805517" y="1884989"/>
            <a:ext cx="4487126" cy="707886"/>
          </a:xfrm>
          <a:prstGeom prst="rect">
            <a:avLst/>
          </a:prstGeom>
          <a:noFill/>
        </p:spPr>
        <p:txBody>
          <a:bodyPr wrap="none" rtlCol="0">
            <a:spAutoFit/>
          </a:bodyPr>
          <a:lstStyle/>
          <a:p>
            <a:r>
              <a:rPr kumimoji="1" lang="en-US" altLang="ko-KR" sz="4000" b="1" dirty="0">
                <a:latin typeface="Helvetica" pitchFamily="2" charset="0"/>
              </a:rPr>
              <a:t>Challenge Screen</a:t>
            </a:r>
            <a:endParaRPr kumimoji="1" lang="ko-KR" altLang="en-US" sz="4000" b="1" dirty="0">
              <a:latin typeface="Helvetica" pitchFamily="2" charset="0"/>
            </a:endParaRPr>
          </a:p>
        </p:txBody>
      </p:sp>
      <p:sp>
        <p:nvSpPr>
          <p:cNvPr id="5" name="텍스트상자 4">
            <a:extLst>
              <a:ext uri="{FF2B5EF4-FFF2-40B4-BE49-F238E27FC236}">
                <a16:creationId xmlns:a16="http://schemas.microsoft.com/office/drawing/2014/main" id="{2DA1DC18-3A09-F54C-83F1-FAA2B9DC6ACF}"/>
              </a:ext>
            </a:extLst>
          </p:cNvPr>
          <p:cNvSpPr txBox="1"/>
          <p:nvPr/>
        </p:nvSpPr>
        <p:spPr>
          <a:xfrm>
            <a:off x="3805517" y="2658194"/>
            <a:ext cx="4131259" cy="738664"/>
          </a:xfrm>
          <a:prstGeom prst="rect">
            <a:avLst/>
          </a:prstGeom>
          <a:noFill/>
        </p:spPr>
        <p:txBody>
          <a:bodyPr wrap="none" rtlCol="0">
            <a:spAutoFit/>
          </a:bodyPr>
          <a:lstStyle/>
          <a:p>
            <a:r>
              <a:rPr kumimoji="1" lang="en-US" altLang="ko-KR" dirty="0"/>
              <a:t>The challenge is to help the user get a sense of</a:t>
            </a:r>
          </a:p>
          <a:p>
            <a:r>
              <a:rPr kumimoji="1" lang="en-US" altLang="ko-KR" dirty="0"/>
              <a:t>achievement and therefore get the user motivated</a:t>
            </a:r>
          </a:p>
          <a:p>
            <a:r>
              <a:rPr kumimoji="1" lang="en-US" altLang="ko-KR" dirty="0"/>
              <a:t>to save water.</a:t>
            </a:r>
            <a:endParaRPr kumimoji="1" lang="ko-KR" altLang="en-US" dirty="0"/>
          </a:p>
        </p:txBody>
      </p:sp>
      <p:pic>
        <p:nvPicPr>
          <p:cNvPr id="7" name="그림 6">
            <a:extLst>
              <a:ext uri="{FF2B5EF4-FFF2-40B4-BE49-F238E27FC236}">
                <a16:creationId xmlns:a16="http://schemas.microsoft.com/office/drawing/2014/main" id="{64C282BB-5EF2-1F4D-8EAE-D7A3760B681E}"/>
              </a:ext>
            </a:extLst>
          </p:cNvPr>
          <p:cNvPicPr>
            <a:picLocks noChangeAspect="1"/>
          </p:cNvPicPr>
          <p:nvPr/>
        </p:nvPicPr>
        <p:blipFill>
          <a:blip r:embed="rId2"/>
          <a:stretch>
            <a:fillRect/>
          </a:stretch>
        </p:blipFill>
        <p:spPr>
          <a:xfrm>
            <a:off x="682438" y="0"/>
            <a:ext cx="2723029" cy="5143500"/>
          </a:xfrm>
          <a:prstGeom prst="rect">
            <a:avLst/>
          </a:prstGeom>
        </p:spPr>
      </p:pic>
    </p:spTree>
    <p:extLst>
      <p:ext uri="{BB962C8B-B14F-4D97-AF65-F5344CB8AC3E}">
        <p14:creationId xmlns:p14="http://schemas.microsoft.com/office/powerpoint/2010/main" val="403212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7D5303C-5D68-B347-8DB1-EE84A06DD9AF}"/>
              </a:ext>
            </a:extLst>
          </p:cNvPr>
          <p:cNvPicPr>
            <a:picLocks noChangeAspect="1"/>
          </p:cNvPicPr>
          <p:nvPr/>
        </p:nvPicPr>
        <p:blipFill>
          <a:blip r:embed="rId2"/>
          <a:stretch>
            <a:fillRect/>
          </a:stretch>
        </p:blipFill>
        <p:spPr>
          <a:xfrm>
            <a:off x="582969" y="194980"/>
            <a:ext cx="1826031" cy="3449171"/>
          </a:xfrm>
          <a:prstGeom prst="rect">
            <a:avLst/>
          </a:prstGeom>
        </p:spPr>
      </p:pic>
      <p:pic>
        <p:nvPicPr>
          <p:cNvPr id="7" name="그림 6">
            <a:extLst>
              <a:ext uri="{FF2B5EF4-FFF2-40B4-BE49-F238E27FC236}">
                <a16:creationId xmlns:a16="http://schemas.microsoft.com/office/drawing/2014/main" id="{923BF4EC-CBC4-8C4A-9601-C5C201EBF83D}"/>
              </a:ext>
            </a:extLst>
          </p:cNvPr>
          <p:cNvPicPr>
            <a:picLocks noChangeAspect="1"/>
          </p:cNvPicPr>
          <p:nvPr/>
        </p:nvPicPr>
        <p:blipFill>
          <a:blip r:embed="rId3"/>
          <a:stretch>
            <a:fillRect/>
          </a:stretch>
        </p:blipFill>
        <p:spPr>
          <a:xfrm>
            <a:off x="1495985" y="1546410"/>
            <a:ext cx="1826031" cy="3449171"/>
          </a:xfrm>
          <a:prstGeom prst="rect">
            <a:avLst/>
          </a:prstGeom>
        </p:spPr>
      </p:pic>
      <p:sp>
        <p:nvSpPr>
          <p:cNvPr id="8" name="텍스트상자 7">
            <a:extLst>
              <a:ext uri="{FF2B5EF4-FFF2-40B4-BE49-F238E27FC236}">
                <a16:creationId xmlns:a16="http://schemas.microsoft.com/office/drawing/2014/main" id="{1761FD78-EE8E-E040-99B6-0E565401C03D}"/>
              </a:ext>
            </a:extLst>
          </p:cNvPr>
          <p:cNvSpPr txBox="1"/>
          <p:nvPr/>
        </p:nvSpPr>
        <p:spPr>
          <a:xfrm>
            <a:off x="3805517" y="1212287"/>
            <a:ext cx="4233851" cy="1938992"/>
          </a:xfrm>
          <a:prstGeom prst="rect">
            <a:avLst/>
          </a:prstGeom>
          <a:noFill/>
        </p:spPr>
        <p:txBody>
          <a:bodyPr wrap="none" rtlCol="0">
            <a:spAutoFit/>
          </a:bodyPr>
          <a:lstStyle/>
          <a:p>
            <a:r>
              <a:rPr kumimoji="1" lang="en-US" altLang="ko-KR" sz="4000" b="1" dirty="0">
                <a:latin typeface="Helvetica" pitchFamily="2" charset="0"/>
              </a:rPr>
              <a:t>Measuring for</a:t>
            </a:r>
          </a:p>
          <a:p>
            <a:r>
              <a:rPr kumimoji="1" lang="en-US" altLang="ko-KR" sz="4000" b="1" dirty="0">
                <a:latin typeface="Helvetica" pitchFamily="2" charset="0"/>
              </a:rPr>
              <a:t>Stop watch &amp;</a:t>
            </a:r>
          </a:p>
          <a:p>
            <a:r>
              <a:rPr kumimoji="1" lang="en-US" altLang="ko-KR" sz="4000" b="1" dirty="0">
                <a:latin typeface="Helvetica" pitchFamily="2" charset="0"/>
              </a:rPr>
              <a:t>Water Bill Check</a:t>
            </a:r>
            <a:endParaRPr kumimoji="1" lang="ko-KR" altLang="en-US" sz="4000" b="1" dirty="0">
              <a:latin typeface="Helvetica" pitchFamily="2" charset="0"/>
            </a:endParaRPr>
          </a:p>
        </p:txBody>
      </p:sp>
      <p:sp>
        <p:nvSpPr>
          <p:cNvPr id="9" name="텍스트상자 8">
            <a:extLst>
              <a:ext uri="{FF2B5EF4-FFF2-40B4-BE49-F238E27FC236}">
                <a16:creationId xmlns:a16="http://schemas.microsoft.com/office/drawing/2014/main" id="{BCA72EAD-0002-C243-8A64-F2AC67998CD9}"/>
              </a:ext>
            </a:extLst>
          </p:cNvPr>
          <p:cNvSpPr txBox="1"/>
          <p:nvPr/>
        </p:nvSpPr>
        <p:spPr>
          <a:xfrm>
            <a:off x="3805517" y="3238685"/>
            <a:ext cx="4251485" cy="738664"/>
          </a:xfrm>
          <a:prstGeom prst="rect">
            <a:avLst/>
          </a:prstGeom>
          <a:noFill/>
        </p:spPr>
        <p:txBody>
          <a:bodyPr wrap="none" rtlCol="0">
            <a:spAutoFit/>
          </a:bodyPr>
          <a:lstStyle/>
          <a:p>
            <a:r>
              <a:rPr kumimoji="1" lang="en-US" altLang="ko-KR" dirty="0"/>
              <a:t>'</a:t>
            </a:r>
            <a:r>
              <a:rPr kumimoji="1" lang="en-US" altLang="ko-KR" dirty="0" err="1"/>
              <a:t>Pungdang</a:t>
            </a:r>
            <a:r>
              <a:rPr kumimoji="1" lang="en-US" altLang="ko-KR" dirty="0"/>
              <a:t>' provides a monthly water bill using the</a:t>
            </a:r>
          </a:p>
          <a:p>
            <a:r>
              <a:rPr kumimoji="1" lang="en-US" altLang="ko-KR" dirty="0"/>
              <a:t>amount of water you use and can also measure the</a:t>
            </a:r>
          </a:p>
          <a:p>
            <a:r>
              <a:rPr kumimoji="1" lang="en-US" altLang="ko-KR" dirty="0"/>
              <a:t>volume of water you use using a stop watch.</a:t>
            </a:r>
            <a:endParaRPr kumimoji="1" lang="ko-KR" altLang="en-US" dirty="0"/>
          </a:p>
        </p:txBody>
      </p:sp>
    </p:spTree>
    <p:extLst>
      <p:ext uri="{BB962C8B-B14F-4D97-AF65-F5344CB8AC3E}">
        <p14:creationId xmlns:p14="http://schemas.microsoft.com/office/powerpoint/2010/main" val="3142044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867410" y="703580"/>
            <a:ext cx="2841625" cy="2841625"/>
          </a:xfrm>
          <a:prstGeom prst="rect">
            <a:avLst/>
          </a:prstGeom>
          <a:noFill/>
          <a:ln>
            <a:noFill/>
          </a:ln>
        </p:spPr>
      </p:pic>
      <p:pic>
        <p:nvPicPr>
          <p:cNvPr id="118" name="Shape 118"/>
          <p:cNvPicPr preferRelativeResize="0"/>
          <p:nvPr/>
        </p:nvPicPr>
        <p:blipFill>
          <a:blip r:embed="rId4">
            <a:alphaModFix/>
          </a:blip>
          <a:stretch>
            <a:fillRect/>
          </a:stretch>
        </p:blipFill>
        <p:spPr>
          <a:xfrm>
            <a:off x="5411470" y="703580"/>
            <a:ext cx="2841625" cy="2841625"/>
          </a:xfrm>
          <a:prstGeom prst="rect">
            <a:avLst/>
          </a:prstGeom>
          <a:noFill/>
          <a:ln>
            <a:noFill/>
          </a:ln>
        </p:spPr>
      </p:pic>
      <p:pic>
        <p:nvPicPr>
          <p:cNvPr id="119" name="Shape 119"/>
          <p:cNvPicPr preferRelativeResize="0"/>
          <p:nvPr/>
        </p:nvPicPr>
        <p:blipFill>
          <a:blip r:embed="rId5">
            <a:alphaModFix/>
          </a:blip>
          <a:stretch>
            <a:fillRect/>
          </a:stretch>
        </p:blipFill>
        <p:spPr>
          <a:xfrm>
            <a:off x="3049905" y="616585"/>
            <a:ext cx="3020695" cy="3020695"/>
          </a:xfrm>
          <a:prstGeom prst="rect">
            <a:avLst/>
          </a:prstGeom>
          <a:noFill/>
          <a:ln>
            <a:noFill/>
          </a:ln>
        </p:spPr>
      </p:pic>
      <p:sp>
        <p:nvSpPr>
          <p:cNvPr id="5" name="텍스트상자 4"/>
          <p:cNvSpPr txBox="1">
            <a:spLocks/>
          </p:cNvSpPr>
          <p:nvPr/>
        </p:nvSpPr>
        <p:spPr>
          <a:xfrm rot="0">
            <a:off x="845185" y="3847465"/>
            <a:ext cx="7468235" cy="737870"/>
          </a:xfrm>
          <a:prstGeom prst="rect"/>
          <a:noFill/>
        </p:spPr>
        <p:txBody>
          <a:bodyPr wrap="square" lIns="91440" tIns="45720" rIns="91440" bIns="45720" numCol="1" vert="horz" anchor="t">
            <a:spAutoFit/>
          </a:bodyPr>
          <a:lstStyle/>
          <a:p>
            <a:pPr marL="0" indent="0" algn="ctr" fontAlgn="auto" defTabSz="914400" eaLnBrk="0" latinLnBrk="0">
              <a:lnSpc>
                <a:spcPct val="100000"/>
              </a:lnSpc>
              <a:spcBef>
                <a:spcPts val="0"/>
              </a:spcBef>
              <a:spcAft>
                <a:spcPts val="0"/>
              </a:spcAft>
              <a:buFontTx/>
              <a:buNone/>
            </a:pPr>
            <a:r>
              <a:rPr lang="en-US" altLang="ko-KR" sz="1400" cap="none" dirty="0" smtClean="0" b="0" strike="noStrike">
                <a:latin typeface="Arial" charset="0"/>
                <a:ea typeface="Arial" charset="0"/>
              </a:rPr>
              <a:t>Finally, there is a pop-up advertisement to inform you of the importance of saving water and the dangers of consuming too much water when using it excessively. The content of pop-up ads is the risk of water shortages.</a:t>
            </a:r>
            <a:endParaRPr lang="ko-KR" altLang="en-US" sz="1400" cap="none" dirty="0" smtClean="0" b="0" strike="noStrike">
              <a:latin typeface="Arial" charset="0"/>
              <a:ea typeface="Arial"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117"/>
                                        </p:tgtEl>
                                      </p:cBhvr>
                                    </p:animEffect>
                                    <p:set>
                                      <p:cBhvr>
                                        <p:cTn id="7" dur="1" fill="hold">
                                          <p:stCondLst>
                                            <p:cond delay="0"/>
                                          </p:stCondLst>
                                        </p:cTn>
                                        <p:tgtEl>
                                          <p:spTgt spid="1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
                                        <p:tgtEl>
                                          <p:spTgt spid="118"/>
                                        </p:tgtEl>
                                      </p:cBhvr>
                                    </p:animEffect>
                                    <p:set>
                                      <p:cBhvr>
                                        <p:cTn id="10" dur="1" fill="hold">
                                          <p:stCondLst>
                                            <p:cond delay="0"/>
                                          </p:stCondLst>
                                        </p:cTn>
                                        <p:tgtEl>
                                          <p:spTgt spid="1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1"/>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311785" y="445135"/>
            <a:ext cx="8521065" cy="573405"/>
          </a:xfrm>
          <a:prstGeom prst="rect">
            <a:avLst/>
          </a:prstGeom>
          <a:noFill/>
          <a:ln w="0">
            <a:noFill/>
            <a:prstDash/>
          </a:ln>
        </p:spPr>
        <p:txBody>
          <a:bodyPr vert="horz" wrap="square" lIns="91440" tIns="91440" rIns="91440" bIns="91440" anchor="t">
            <a:noAutofit/>
          </a:bodyPr>
          <a:lstStyle/>
          <a:p>
            <a:pPr marL="0" indent="0" algn="l" defTabSz="914400" eaLnBrk="0" fontAlgn="auto" latinLnBrk="0">
              <a:lnSpc>
                <a:spcPct val="100000"/>
              </a:lnSpc>
              <a:spcBef>
                <a:spcPts val="0"/>
              </a:spcBef>
              <a:spcAft>
                <a:spcPts val="0"/>
              </a:spcAft>
              <a:buFontTx/>
              <a:buNone/>
            </a:pPr>
            <a:endParaRPr lang="ko-KR" altLang="en-US" sz="1400" b="0" strike="noStrike" cap="none" dirty="0">
              <a:solidFill>
                <a:srgbClr val="000000"/>
              </a:solidFill>
              <a:latin typeface="Arial" charset="0"/>
              <a:ea typeface="Arial" charset="0"/>
            </a:endParaRPr>
          </a:p>
        </p:txBody>
      </p:sp>
      <p:sp>
        <p:nvSpPr>
          <p:cNvPr id="3" name="텍스트 개체 틀 2"/>
          <p:cNvSpPr txBox="1">
            <a:spLocks noGrp="1"/>
          </p:cNvSpPr>
          <p:nvPr>
            <p:ph type="body" idx="1"/>
          </p:nvPr>
        </p:nvSpPr>
        <p:spPr>
          <a:xfrm>
            <a:off x="200025" y="1177290"/>
            <a:ext cx="8521065" cy="3416935"/>
          </a:xfrm>
          <a:prstGeom prst="rect">
            <a:avLst/>
          </a:prstGeom>
          <a:noFill/>
          <a:ln w="0">
            <a:noFill/>
            <a:prstDash/>
          </a:ln>
        </p:spPr>
        <p:txBody>
          <a:bodyPr vert="horz" wrap="square" lIns="91440" tIns="91440" rIns="91440" bIns="91440" anchor="t">
            <a:noAutofit/>
          </a:bodyPr>
          <a:lstStyle/>
          <a:p>
            <a:pPr marL="0" indent="0" algn="l" defTabSz="914400" eaLnBrk="0" fontAlgn="auto" latinLnBrk="0">
              <a:lnSpc>
                <a:spcPct val="100000"/>
              </a:lnSpc>
              <a:spcBef>
                <a:spcPts val="0"/>
              </a:spcBef>
              <a:spcAft>
                <a:spcPts val="0"/>
              </a:spcAft>
              <a:buFontTx/>
              <a:buNone/>
            </a:pPr>
            <a:r>
              <a:rPr lang="en-US" altLang="ko-KR" sz="4800" b="0" strike="noStrike" cap="none" spc="-35" dirty="0">
                <a:solidFill>
                  <a:srgbClr val="444444"/>
                </a:solidFill>
                <a:latin typeface="Helvetica" charset="0"/>
                <a:ea typeface="Malgun Gothic" charset="0"/>
              </a:rPr>
              <a:t>Finally...</a:t>
            </a:r>
            <a:endParaRPr lang="ko-KR" altLang="en-US" sz="4800" b="0" strike="noStrike" cap="none" dirty="0">
              <a:solidFill>
                <a:srgbClr val="444444"/>
              </a:solidFill>
              <a:latin typeface="Helvetica" charset="0"/>
              <a:ea typeface="Malgun Gothic" charset="0"/>
            </a:endParaRPr>
          </a:p>
          <a:p>
            <a:pPr marL="0" indent="0" algn="l" defTabSz="914400" eaLnBrk="0" fontAlgn="auto" latinLnBrk="0">
              <a:lnSpc>
                <a:spcPct val="100000"/>
              </a:lnSpc>
              <a:spcBef>
                <a:spcPts val="0"/>
              </a:spcBef>
              <a:spcAft>
                <a:spcPts val="0"/>
              </a:spcAft>
              <a:buFontTx/>
              <a:buNone/>
            </a:pPr>
            <a:endParaRPr lang="ko-KR" altLang="en-US" sz="4800" b="0" strike="noStrike" cap="none" dirty="0">
              <a:solidFill>
                <a:srgbClr val="444444"/>
              </a:solidFill>
              <a:latin typeface="Helvetica" charset="0"/>
              <a:ea typeface="Malgun Gothic" charset="0"/>
            </a:endParaRPr>
          </a:p>
          <a:p>
            <a:pPr marL="0" indent="0" algn="l" defTabSz="914400" eaLnBrk="0" fontAlgn="auto" latinLnBrk="0">
              <a:lnSpc>
                <a:spcPct val="100000"/>
              </a:lnSpc>
              <a:spcBef>
                <a:spcPts val="0"/>
              </a:spcBef>
              <a:spcAft>
                <a:spcPts val="0"/>
              </a:spcAft>
              <a:buFontTx/>
              <a:buNone/>
            </a:pPr>
            <a:r>
              <a:rPr lang="en-US" altLang="ko-KR" sz="3150" b="0" strike="noStrike" cap="none" spc="-35" dirty="0">
                <a:solidFill>
                  <a:srgbClr val="000000"/>
                </a:solidFill>
                <a:latin typeface="Helvetica" charset="0"/>
                <a:ea typeface="Malgun Gothic" charset="0"/>
              </a:rPr>
              <a:t>The habit of saving water is to save humanity and the Earth. Thank!</a:t>
            </a:r>
            <a:endParaRPr lang="ko-KR" altLang="en-US" sz="4800" b="0" strike="noStrike" cap="none" dirty="0">
              <a:solidFill>
                <a:srgbClr val="444444"/>
              </a:solidFill>
              <a:latin typeface="Helvetica" charset="0"/>
              <a:ea typeface="Malgun Gothic" charset="0"/>
            </a:endParaRPr>
          </a:p>
          <a:p>
            <a:pPr marL="0" indent="0" algn="l" defTabSz="914400" eaLnBrk="0" fontAlgn="auto" latinLnBrk="0">
              <a:lnSpc>
                <a:spcPct val="100000"/>
              </a:lnSpc>
              <a:spcBef>
                <a:spcPts val="0"/>
              </a:spcBef>
              <a:spcAft>
                <a:spcPts val="0"/>
              </a:spcAft>
              <a:buFontTx/>
              <a:buNone/>
            </a:pPr>
            <a:endParaRPr lang="ko-KR" altLang="en-US" sz="4800" b="0" strike="noStrike" cap="none" dirty="0">
              <a:solidFill>
                <a:srgbClr val="444444"/>
              </a:solidFill>
              <a:latin typeface="Helvetica" charset="0"/>
              <a:ea typeface="Malgun Gothic" charset="0"/>
            </a:endParaRPr>
          </a:p>
          <a:p>
            <a:pPr marL="0" indent="0" algn="l" defTabSz="914400" eaLnBrk="0" fontAlgn="auto" latinLnBrk="0">
              <a:lnSpc>
                <a:spcPct val="100000"/>
              </a:lnSpc>
              <a:spcBef>
                <a:spcPts val="0"/>
              </a:spcBef>
              <a:spcAft>
                <a:spcPts val="0"/>
              </a:spcAft>
              <a:buFontTx/>
              <a:buNone/>
            </a:pPr>
            <a:endParaRPr lang="ko-KR" altLang="en-US" sz="4800" b="1" strike="noStrike" cap="none" dirty="0">
              <a:solidFill>
                <a:srgbClr val="000000"/>
              </a:solidFill>
              <a:latin typeface="Arial" charset="0"/>
              <a:ea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85" y="292735"/>
            <a:ext cx="8521065" cy="573405"/>
          </a:xfrm>
          <a:prstGeom prst="rect">
            <a:avLst/>
          </a:prstGeom>
        </p:spPr>
        <p:txBody>
          <a:bodyPr vert="horz" wrap="square" lIns="91440" tIns="91440" rIns="91440" bIns="91440" numCol="1" anchor="t">
            <a:noAutofit/>
          </a:bodyPr>
          <a:lstStyle/>
          <a:p>
            <a:pPr marL="0" indent="0" algn="l" defTabSz="914400" eaLnBrk="0" fontAlgn="auto" latinLnBrk="0">
              <a:lnSpc>
                <a:spcPct val="100000"/>
              </a:lnSpc>
              <a:spcBef>
                <a:spcPts val="0"/>
              </a:spcBef>
              <a:spcAft>
                <a:spcPts val="0"/>
              </a:spcAft>
              <a:buFontTx/>
              <a:buNone/>
            </a:pPr>
            <a:r>
              <a:rPr lang="en-US" altLang="ko-KR" sz="2400" b="0" strike="noStrike" cap="none" dirty="0">
                <a:solidFill>
                  <a:srgbClr val="4A86E8"/>
                </a:solidFill>
                <a:latin typeface="Ubuntu" charset="0"/>
                <a:ea typeface="Ubuntu" charset="0"/>
              </a:rPr>
              <a:t>A general outline</a:t>
            </a:r>
            <a:endParaRPr lang="ko-KR" altLang="en-US" sz="2400" b="0" strike="noStrike" cap="none" dirty="0">
              <a:solidFill>
                <a:srgbClr val="4A86E8"/>
              </a:solidFill>
              <a:latin typeface="Ubuntu" charset="0"/>
              <a:ea typeface="Ubuntu" charset="0"/>
            </a:endParaRPr>
          </a:p>
        </p:txBody>
      </p:sp>
      <p:sp>
        <p:nvSpPr>
          <p:cNvPr id="63" name="Shape 63"/>
          <p:cNvSpPr txBox="1">
            <a:spLocks noGrp="1"/>
          </p:cNvSpPr>
          <p:nvPr>
            <p:ph type="body" idx="1"/>
          </p:nvPr>
        </p:nvSpPr>
        <p:spPr>
          <a:xfrm>
            <a:off x="311785" y="1152525"/>
            <a:ext cx="8520430" cy="3416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64" name="Shape 64"/>
          <p:cNvPicPr preferRelativeResize="0"/>
          <p:nvPr/>
        </p:nvPicPr>
        <p:blipFill>
          <a:blip r:embed="rId3">
            <a:alphaModFix/>
          </a:blip>
          <a:stretch>
            <a:fillRect/>
          </a:stretch>
        </p:blipFill>
        <p:spPr>
          <a:xfrm>
            <a:off x="643255" y="1052830"/>
            <a:ext cx="7857490" cy="39681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85" y="292735"/>
            <a:ext cx="8521065" cy="573405"/>
          </a:xfrm>
          <a:prstGeom prst="rect">
            <a:avLst/>
          </a:prstGeom>
        </p:spPr>
        <p:txBody>
          <a:bodyPr vert="horz" wrap="square" lIns="91440" tIns="91440" rIns="91440" bIns="91440" numCol="1" anchor="t">
            <a:noAutofit/>
          </a:bodyPr>
          <a:lstStyle/>
          <a:p>
            <a:pPr marL="0" indent="0" algn="l" defTabSz="914400" eaLnBrk="0" fontAlgn="auto" latinLnBrk="0">
              <a:lnSpc>
                <a:spcPct val="100000"/>
              </a:lnSpc>
              <a:spcBef>
                <a:spcPts val="0"/>
              </a:spcBef>
              <a:spcAft>
                <a:spcPts val="0"/>
              </a:spcAft>
              <a:buFontTx/>
              <a:buNone/>
            </a:pPr>
            <a:r>
              <a:rPr lang="en-US" altLang="ko-KR" sz="2400" b="0" strike="noStrike" cap="none" dirty="0">
                <a:solidFill>
                  <a:srgbClr val="4A86E8"/>
                </a:solidFill>
                <a:latin typeface="Ubuntu" charset="0"/>
                <a:ea typeface="Ubuntu" charset="0"/>
              </a:rPr>
              <a:t>A general outline</a:t>
            </a:r>
            <a:endParaRPr lang="ko-KR" altLang="en-US" sz="1400" b="0" strike="noStrike" cap="none" dirty="0">
              <a:solidFill>
                <a:srgbClr val="4A86E8"/>
              </a:solidFill>
              <a:latin typeface="Ubuntu" charset="0"/>
              <a:ea typeface="Ubuntu" charset="0"/>
            </a:endParaRPr>
          </a:p>
        </p:txBody>
      </p:sp>
      <p:sp>
        <p:nvSpPr>
          <p:cNvPr id="70" name="Shape 70"/>
          <p:cNvSpPr txBox="1">
            <a:spLocks noGrp="1"/>
          </p:cNvSpPr>
          <p:nvPr>
            <p:ph type="body" idx="1"/>
          </p:nvPr>
        </p:nvSpPr>
        <p:spPr>
          <a:xfrm>
            <a:off x="311785" y="1152525"/>
            <a:ext cx="8520430" cy="3416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71" name="Shape 71"/>
          <p:cNvPicPr preferRelativeResize="0"/>
          <p:nvPr/>
        </p:nvPicPr>
        <p:blipFill>
          <a:blip r:embed="rId3">
            <a:alphaModFix/>
          </a:blip>
          <a:stretch>
            <a:fillRect/>
          </a:stretch>
        </p:blipFill>
        <p:spPr>
          <a:xfrm>
            <a:off x="155575" y="979170"/>
            <a:ext cx="8832215" cy="41643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17" y="0"/>
            <a:ext cx="914398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85" y="292735"/>
            <a:ext cx="8521065" cy="573405"/>
          </a:xfrm>
          <a:prstGeom prst="rect">
            <a:avLst/>
          </a:prstGeom>
        </p:spPr>
        <p:txBody>
          <a:bodyPr wrap="square" lIns="91440" tIns="91440" rIns="91440" bIns="91440" numCol="1" vert="horz" anchor="t">
            <a:noAutofit/>
          </a:bodyPr>
          <a:lstStyle/>
          <a:p>
            <a:pPr marL="0" indent="0" algn="l" fontAlgn="auto" defTabSz="914400" eaLnBrk="0" latinLnBrk="0">
              <a:lnSpc>
                <a:spcPct val="100000"/>
              </a:lnSpc>
              <a:spcBef>
                <a:spcPts val="0"/>
              </a:spcBef>
              <a:spcAft>
                <a:spcPts val="0"/>
              </a:spcAft>
              <a:buFontTx/>
              <a:buNone/>
            </a:pPr>
            <a:r>
              <a:rPr lang="en-US" altLang="ko-KR" sz="3200" cap="none" dirty="0" smtClean="0" b="0" strike="noStrike">
                <a:solidFill>
                  <a:srgbClr val="4A86E8"/>
                </a:solidFill>
                <a:latin typeface="Ubuntu" charset="0"/>
                <a:ea typeface="Ubuntu" charset="0"/>
              </a:rPr>
              <a:t>Hardware</a:t>
            </a:r>
            <a:endParaRPr lang="ko-KR" altLang="en-US" sz="3200" cap="none" dirty="0" smtClean="0" b="0" strike="noStrike">
              <a:solidFill>
                <a:srgbClr val="4A86E8"/>
              </a:solidFill>
              <a:latin typeface="Ubuntu" charset="0"/>
              <a:ea typeface="Ubuntu" charset="0"/>
            </a:endParaRPr>
          </a:p>
        </p:txBody>
      </p:sp>
      <p:sp>
        <p:nvSpPr>
          <p:cNvPr id="82" name="Shape 82"/>
          <p:cNvSpPr txBox="1">
            <a:spLocks/>
          </p:cNvSpPr>
          <p:nvPr>
            <p:ph type="body" idx="1"/>
          </p:nvPr>
        </p:nvSpPr>
        <p:spPr>
          <a:xfrm rot="0">
            <a:off x="311785" y="953770"/>
            <a:ext cx="3291840" cy="3416935"/>
          </a:xfrm>
          <a:prstGeom prst="rect"/>
          <a:noFill/>
          <a:ln w="0">
            <a:noFill/>
            <a:prstDash/>
          </a:ln>
        </p:spPr>
        <p:txBody>
          <a:bodyPr wrap="square" lIns="91440" tIns="91440" rIns="91440" bIns="91440" numCol="1" vert="horz" anchor="t">
            <a:noAutofit/>
          </a:bodyPr>
          <a:lstStyle/>
          <a:p>
            <a:pPr marL="0" indent="0" algn="just" fontAlgn="auto" defTabSz="914400" eaLnBrk="0" latinLnBrk="0">
              <a:lnSpc>
                <a:spcPct val="100000"/>
              </a:lnSpc>
              <a:spcBef>
                <a:spcPts val="0"/>
              </a:spcBef>
              <a:spcAft>
                <a:spcPts val="1600"/>
              </a:spcAft>
              <a:buFontTx/>
              <a:buNone/>
            </a:pPr>
            <a:r>
              <a:rPr lang="en-US" altLang="ko-KR" sz="2000" cap="none" dirty="0" smtClean="0" b="0" strike="noStrike">
                <a:latin typeface="Arial" charset="0"/>
                <a:ea typeface="Arial" charset="0"/>
              </a:rPr>
              <a:t>The hardware part of the ' PUNGDANG ' solution is developed as ' Nodemcu ' and transmits the measured water usage to the server using a flow sensor via WIFI.</a:t>
            </a:r>
            <a:endParaRPr lang="ko-KR" altLang="en-US" sz="2000" cap="none" dirty="0" smtClean="0" b="0" strike="noStrike">
              <a:latin typeface="Arial" charset="0"/>
              <a:ea typeface="Arial" charset="0"/>
            </a:endParaRPr>
          </a:p>
        </p:txBody>
      </p:sp>
      <p:pic>
        <p:nvPicPr>
          <p:cNvPr id="83" name="Shape 83" descr="C:/Users/syb91/AppData/Roaming/PolarisOffice/ETemp/15040_13301520/image4.jpg"/>
          <p:cNvPicPr preferRelativeResize="0">
            <a:picLocks/>
          </p:cNvPicPr>
          <p:nvPr/>
        </p:nvPicPr>
        <p:blipFill rotWithShape="1">
          <a:blip r:embed="rId3">
            <a:extLst>
              <a:ext uri="{28A0092B-C50C-407E-A947-70E740481C1C}">
                <a14:useLocalDpi xmlns:a14="http://schemas.microsoft.com/office/drawing/2010/main" val="0"/>
              </a:ext>
            </a:extLst>
          </a:blip>
          <a:srcRect/>
          <a:stretch>
            <a:fillRect/>
          </a:stretch>
        </p:blipFill>
        <p:spPr>
          <a:xfrm rot="0">
            <a:off x="3789680" y="869950"/>
            <a:ext cx="4978400" cy="3740150"/>
          </a:xfrm>
          <a:prstGeom prst="rect"/>
          <a:noFill/>
          <a:ln w="0">
            <a:noFill/>
            <a:prstDash/>
          </a:ln>
        </p:spPr>
      </p:pic>
      <p:cxnSp>
        <p:nvCxnSpPr>
          <p:cNvPr id="84" name="도형 83"/>
          <p:cNvCxnSpPr/>
          <p:nvPr/>
        </p:nvCxnSpPr>
        <p:spPr>
          <a:xfrm rot="0" flipV="1">
            <a:off x="3317240" y="4100195"/>
            <a:ext cx="1069340" cy="100330"/>
          </a:xfrm>
          <a:prstGeom prst="straightConnector1"/>
          <a:ln w="9525" cap="flat" cmpd="sng">
            <a:prst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텍스트 상자 84"/>
          <p:cNvSpPr txBox="1">
            <a:spLocks/>
          </p:cNvSpPr>
          <p:nvPr/>
        </p:nvSpPr>
        <p:spPr>
          <a:xfrm rot="0">
            <a:off x="1863725" y="4063365"/>
            <a:ext cx="1491615" cy="278130"/>
          </a:xfrm>
          <a:prstGeom prst="rect"/>
          <a:noFill/>
          <a:ln w="0">
            <a:noFill/>
            <a:prstDash/>
          </a:ln>
        </p:spPr>
        <p:txBody>
          <a:bodyPr wrap="square" lIns="89535" tIns="46355" rIns="89535" bIns="46355" vert="horz" anchor="t">
            <a:spAutoFit/>
          </a:bodyPr>
          <a:lstStyle/>
          <a:p>
            <a:pPr marL="0" indent="0" algn="l" fontAlgn="auto" defTabSz="508000">
              <a:lnSpc>
                <a:spcPct val="100000"/>
              </a:lnSpc>
              <a:spcBef>
                <a:spcPts val="0"/>
              </a:spcBef>
              <a:spcAft>
                <a:spcPts val="0"/>
              </a:spcAft>
              <a:buFontTx/>
              <a:buNone/>
            </a:pPr>
            <a:r>
              <a:rPr lang="en-US" altLang="ko-KR" sz="1200" cap="none" dirty="0" smtClean="0" b="0" strike="noStrike">
                <a:latin typeface="맑은 고딕" charset="0"/>
                <a:ea typeface="맑은 고딕" charset="0"/>
              </a:rPr>
              <a:t>Water flow senser</a:t>
            </a:r>
            <a:endParaRPr lang="ko-KR" altLang="en-US" sz="1200" cap="none" dirty="0" smtClean="0" b="0" strike="noStrike">
              <a:latin typeface="맑은 고딕" charset="0"/>
              <a:ea typeface="맑은 고딕" charset="0"/>
            </a:endParaRPr>
          </a:p>
        </p:txBody>
      </p:sp>
      <p:cxnSp>
        <p:nvCxnSpPr>
          <p:cNvPr id="86" name="도형 85"/>
          <p:cNvCxnSpPr/>
          <p:nvPr/>
        </p:nvCxnSpPr>
        <p:spPr>
          <a:xfrm rot="0" flipV="1">
            <a:off x="3155950" y="1751965"/>
            <a:ext cx="2510155" cy="2000885"/>
          </a:xfrm>
          <a:prstGeom prst="straightConnector1"/>
          <a:ln w="9525" cap="flat" cmpd="sng">
            <a:prst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텍스트 상자 86"/>
          <p:cNvSpPr txBox="1">
            <a:spLocks/>
          </p:cNvSpPr>
          <p:nvPr/>
        </p:nvSpPr>
        <p:spPr>
          <a:xfrm rot="0">
            <a:off x="2221230" y="3625215"/>
            <a:ext cx="873125" cy="278130"/>
          </a:xfrm>
          <a:prstGeom prst="rect"/>
          <a:noFill/>
          <a:ln w="0">
            <a:noFill/>
            <a:prstDash/>
          </a:ln>
        </p:spPr>
        <p:txBody>
          <a:bodyPr wrap="square" lIns="89535" tIns="46355" rIns="89535" bIns="46355" vert="horz" anchor="t">
            <a:spAutoFit/>
          </a:bodyPr>
          <a:lstStyle/>
          <a:p>
            <a:pPr marL="0" indent="0" algn="l" fontAlgn="auto" defTabSz="508000">
              <a:lnSpc>
                <a:spcPct val="100000"/>
              </a:lnSpc>
              <a:spcBef>
                <a:spcPts val="0"/>
              </a:spcBef>
              <a:spcAft>
                <a:spcPts val="0"/>
              </a:spcAft>
              <a:buFontTx/>
              <a:buNone/>
            </a:pPr>
            <a:r>
              <a:rPr lang="en-US" altLang="ko-KR" sz="1200" cap="none" dirty="0" smtClean="0" b="0" strike="noStrike">
                <a:latin typeface="맑은 고딕" charset="0"/>
                <a:ea typeface="맑은 고딕" charset="0"/>
              </a:rPr>
              <a:t>Nodemcu</a:t>
            </a:r>
            <a:endParaRPr lang="ko-KR" altLang="en-US" sz="1200" cap="none" dirty="0" smtClean="0" b="0" strike="noStrike">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Shape 87"/>
        <p:cNvGrpSpPr/>
        <p:nvPr/>
      </p:nvGrpSpPr>
      <p:grpSpPr>
        <a:xfrm>
          <a:off x="0" y="0"/>
          <a:ext cx="0" cy="0"/>
          <a:chOff x="0" y="0"/>
          <a:chExt cx="0" cy="0"/>
        </a:xfrm>
      </p:grpSpPr>
      <p:pic>
        <p:nvPicPr>
          <p:cNvPr id="88" name="Shape 88" descr="C:/Users/syb91/AppData/Roaming/PolarisOffice/ETemp/15040_13301520/image5.png"/>
          <p:cNvPicPr preferRelativeResize="0">
            <a:picLocks/>
          </p:cNvPicPr>
          <p:nvPr/>
        </p:nvPicPr>
        <p:blipFill rotWithShape="1">
          <a:blip r:embed="rId3">
            <a:extLst>
              <a:ext uri="{28A0092B-C50C-407E-A947-70E740481C1C}">
                <a14:useLocalDpi xmlns:a14="http://schemas.microsoft.com/office/drawing/2010/main" val="0"/>
              </a:ext>
            </a:extLst>
          </a:blip>
          <a:srcRect/>
          <a:stretch>
            <a:fillRect/>
          </a:stretch>
        </p:blipFill>
        <p:spPr>
          <a:xfrm rot="0">
            <a:off x="-5715" y="840740"/>
            <a:ext cx="9144635" cy="2912745"/>
          </a:xfrm>
          <a:prstGeom prst="rect"/>
          <a:noFill/>
          <a:ln w="0">
            <a:noFill/>
            <a:prstDash/>
          </a:ln>
        </p:spPr>
      </p:pic>
      <p:pic>
        <p:nvPicPr>
          <p:cNvPr id="89" name="Shape 89" descr="C:/Users/syb91/AppData/Roaming/PolarisOffice/ETemp/15040_13301520/image6.png">
            <a:hlinkClick r:id="rId6"/>
          </p:cNvPr>
          <p:cNvPicPr preferRelativeResize="0">
            <a:picLocks/>
          </p:cNvPicPr>
          <p:nvPr/>
        </p:nvPicPr>
        <p:blipFill rotWithShape="1">
          <a:blip r:embed="rId5">
            <a:extLst>
              <a:ext uri="{28A0092B-C50C-407E-A947-70E740481C1C}">
                <a14:useLocalDpi xmlns:a14="http://schemas.microsoft.com/office/drawing/2010/main" val="0"/>
              </a:ext>
            </a:extLst>
          </a:blip>
          <a:srcRect/>
          <a:stretch>
            <a:fillRect/>
          </a:stretch>
        </p:blipFill>
        <p:spPr>
          <a:xfrm rot="0">
            <a:off x="78740" y="63500"/>
            <a:ext cx="2291715" cy="573405"/>
          </a:xfrm>
          <a:prstGeom prst="rect"/>
          <a:noFill/>
          <a:ln w="0">
            <a:noFill/>
            <a:prstDash/>
          </a:ln>
        </p:spPr>
      </p:pic>
      <p:sp>
        <p:nvSpPr>
          <p:cNvPr id="90" name="텍스트 상자 89"/>
          <p:cNvSpPr txBox="1">
            <a:spLocks/>
          </p:cNvSpPr>
          <p:nvPr/>
        </p:nvSpPr>
        <p:spPr>
          <a:xfrm rot="0">
            <a:off x="211455" y="4000500"/>
            <a:ext cx="8722995" cy="647065"/>
          </a:xfrm>
          <a:prstGeom prst="rect"/>
          <a:noFill/>
          <a:ln w="0">
            <a:noFill/>
            <a:prstDash/>
          </a:ln>
        </p:spPr>
        <p:txBody>
          <a:bodyPr wrap="square" lIns="89535" tIns="46355" rIns="89535" bIns="46355" vert="horz" anchor="t">
            <a:spAutoFit/>
          </a:bodyPr>
          <a:lstStyle/>
          <a:p>
            <a:pPr marL="0" indent="0" algn="l" fontAlgn="auto" defTabSz="508000">
              <a:lnSpc>
                <a:spcPct val="100000"/>
              </a:lnSpc>
              <a:spcBef>
                <a:spcPts val="0"/>
              </a:spcBef>
              <a:spcAft>
                <a:spcPts val="0"/>
              </a:spcAft>
              <a:buFontTx/>
              <a:buNone/>
            </a:pPr>
            <a:r>
              <a:rPr lang="en-US" altLang="ko-KR" sz="1800" cap="none" dirty="0" smtClean="0" b="0" strike="noStrike">
                <a:latin typeface="맑은 고딕" charset="0"/>
                <a:ea typeface="맑은 고딕" charset="0"/>
              </a:rPr>
              <a:t>It uses the open IoT server ' Thingspeak ' to store the flow rate per minute and the usage of accumulated water.</a:t>
            </a:r>
            <a:endParaRPr lang="ko-KR" altLang="en-US" sz="1800" cap="none" dirty="0" smtClean="0" b="0" strike="noStrike">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a:hlinkClick r:id="rId3"/>
          </p:cNvPr>
          <p:cNvSpPr/>
          <p:nvPr/>
        </p:nvSpPr>
        <p:spPr>
          <a:xfrm>
            <a:off x="1143000" y="0"/>
            <a:ext cx="6858000" cy="5143500"/>
          </a:xfrm>
          <a:prstGeom prst="rect">
            <a:avLst/>
          </a:prstGeom>
          <a:blipFill>
            <a:blip r:embed="rId4">
              <a:alphaModFix/>
            </a:blip>
            <a:stretch>
              <a:fillRect/>
            </a:stretch>
          </a:blipFill>
          <a:ln>
            <a:noFill/>
          </a:ln>
        </p:spPr>
      </p:sp>
      <p:sp>
        <p:nvSpPr>
          <p:cNvPr id="98" name="텍스트 상자 97"/>
          <p:cNvSpPr txBox="1">
            <a:spLocks/>
          </p:cNvSpPr>
          <p:nvPr/>
        </p:nvSpPr>
        <p:spPr>
          <a:xfrm>
            <a:off x="12700" y="633730"/>
            <a:ext cx="1130935" cy="370205"/>
          </a:xfrm>
          <a:prstGeom prst="rect">
            <a:avLst/>
          </a:prstGeom>
          <a:noFill/>
          <a:ln w="0">
            <a:noFill/>
            <a:prstDash/>
          </a:ln>
        </p:spPr>
        <p:txBody>
          <a:bodyPr vert="horz" wrap="square" lIns="89535" tIns="46355" rIns="89535" bIns="46355" anchor="t">
            <a:spAutoFit/>
          </a:bodyPr>
          <a:lstStyle/>
          <a:p>
            <a:pPr marL="0" indent="0" algn="l" defTabSz="508000" fontAlgn="auto">
              <a:lnSpc>
                <a:spcPct val="100000"/>
              </a:lnSpc>
              <a:spcBef>
                <a:spcPts val="0"/>
              </a:spcBef>
              <a:spcAft>
                <a:spcPts val="0"/>
              </a:spcAft>
              <a:buFontTx/>
              <a:buNone/>
            </a:pPr>
            <a:r>
              <a:rPr lang="en-US" altLang="ko-KR" sz="1800" b="0" strike="noStrike" cap="none" dirty="0">
                <a:latin typeface="맑은 고딕" charset="0"/>
                <a:ea typeface="맑은 고딕" charset="0"/>
              </a:rPr>
              <a:t>Click!   -&gt;</a:t>
            </a:r>
            <a:endParaRPr lang="ko-KR" altLang="en-US" sz="1800" b="0" strike="noStrike" cap="none" dirty="0">
              <a:latin typeface="맑은 고딕" charset="0"/>
              <a:ea typeface="맑은 고딕"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02">
            <a:extLst>
              <a:ext uri="{FF2B5EF4-FFF2-40B4-BE49-F238E27FC236}">
                <a16:creationId xmlns:a16="http://schemas.microsoft.com/office/drawing/2014/main" id="{495AD087-A498-0D43-B4C2-00A4BB27EFE6}"/>
              </a:ext>
            </a:extLst>
          </p:cNvPr>
          <p:cNvPicPr preferRelativeResize="0"/>
          <p:nvPr/>
        </p:nvPicPr>
        <p:blipFill>
          <a:blip r:embed="rId2">
            <a:alphaModFix/>
          </a:blip>
          <a:stretch>
            <a:fillRect/>
          </a:stretch>
        </p:blipFill>
        <p:spPr>
          <a:xfrm>
            <a:off x="2958353" y="-107580"/>
            <a:ext cx="2723031" cy="5143503"/>
          </a:xfrm>
          <a:prstGeom prst="rect">
            <a:avLst/>
          </a:prstGeom>
          <a:noFill/>
          <a:ln>
            <a:noFill/>
          </a:ln>
        </p:spPr>
      </p:pic>
    </p:spTree>
    <p:extLst>
      <p:ext uri="{BB962C8B-B14F-4D97-AF65-F5344CB8AC3E}">
        <p14:creationId xmlns:p14="http://schemas.microsoft.com/office/powerpoint/2010/main" val="108631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568332" y="-3"/>
            <a:ext cx="1694329" cy="3200400"/>
          </a:xfrm>
          <a:prstGeom prst="rect">
            <a:avLst/>
          </a:prstGeom>
          <a:noFill/>
          <a:ln>
            <a:noFill/>
          </a:ln>
        </p:spPr>
      </p:pic>
      <p:pic>
        <p:nvPicPr>
          <p:cNvPr id="3" name="그림 2">
            <a:extLst>
              <a:ext uri="{FF2B5EF4-FFF2-40B4-BE49-F238E27FC236}">
                <a16:creationId xmlns:a16="http://schemas.microsoft.com/office/drawing/2014/main" id="{D458445F-B763-AF4E-A7D6-0267590F6EB6}"/>
              </a:ext>
            </a:extLst>
          </p:cNvPr>
          <p:cNvPicPr>
            <a:picLocks noChangeAspect="1"/>
          </p:cNvPicPr>
          <p:nvPr/>
        </p:nvPicPr>
        <p:blipFill>
          <a:blip r:embed="rId4"/>
          <a:stretch>
            <a:fillRect/>
          </a:stretch>
        </p:blipFill>
        <p:spPr>
          <a:xfrm>
            <a:off x="1262438" y="1929650"/>
            <a:ext cx="1637377" cy="3092824"/>
          </a:xfrm>
          <a:prstGeom prst="rect">
            <a:avLst/>
          </a:prstGeom>
        </p:spPr>
      </p:pic>
      <p:sp>
        <p:nvSpPr>
          <p:cNvPr id="4" name="텍스트상자 3">
            <a:extLst>
              <a:ext uri="{FF2B5EF4-FFF2-40B4-BE49-F238E27FC236}">
                <a16:creationId xmlns:a16="http://schemas.microsoft.com/office/drawing/2014/main" id="{96854ED1-2259-6043-ADBA-8A67EAAE049C}"/>
              </a:ext>
            </a:extLst>
          </p:cNvPr>
          <p:cNvSpPr txBox="1"/>
          <p:nvPr/>
        </p:nvSpPr>
        <p:spPr>
          <a:xfrm>
            <a:off x="3805517" y="1575707"/>
            <a:ext cx="3206327" cy="707886"/>
          </a:xfrm>
          <a:prstGeom prst="rect">
            <a:avLst/>
          </a:prstGeom>
          <a:noFill/>
        </p:spPr>
        <p:txBody>
          <a:bodyPr wrap="none" rtlCol="0">
            <a:spAutoFit/>
          </a:bodyPr>
          <a:lstStyle/>
          <a:p>
            <a:r>
              <a:rPr kumimoji="1" lang="en-US" altLang="ko-KR" sz="4000" b="1" dirty="0">
                <a:latin typeface="Helvetica" pitchFamily="2" charset="0"/>
              </a:rPr>
              <a:t>Main Screen</a:t>
            </a:r>
            <a:endParaRPr kumimoji="1" lang="ko-KR" altLang="en-US" sz="4000" b="1" dirty="0">
              <a:latin typeface="Helvetica" pitchFamily="2" charset="0"/>
            </a:endParaRPr>
          </a:p>
        </p:txBody>
      </p:sp>
      <p:sp>
        <p:nvSpPr>
          <p:cNvPr id="5" name="텍스트상자 4">
            <a:extLst>
              <a:ext uri="{FF2B5EF4-FFF2-40B4-BE49-F238E27FC236}">
                <a16:creationId xmlns:a16="http://schemas.microsoft.com/office/drawing/2014/main" id="{016A497E-B918-6146-990B-6DAEBE03BB82}"/>
              </a:ext>
            </a:extLst>
          </p:cNvPr>
          <p:cNvSpPr txBox="1"/>
          <p:nvPr/>
        </p:nvSpPr>
        <p:spPr>
          <a:xfrm>
            <a:off x="3805517" y="2348912"/>
            <a:ext cx="4243469" cy="1169551"/>
          </a:xfrm>
          <a:prstGeom prst="rect">
            <a:avLst/>
          </a:prstGeom>
          <a:noFill/>
        </p:spPr>
        <p:txBody>
          <a:bodyPr wrap="none" rtlCol="0">
            <a:spAutoFit/>
          </a:bodyPr>
          <a:lstStyle/>
          <a:p>
            <a:r>
              <a:rPr lang="en-US" altLang="ko-KR" dirty="0"/>
              <a:t>The user can intuitively see the amount of</a:t>
            </a:r>
            <a:r>
              <a:rPr lang="ko-KR" altLang="en-US" dirty="0"/>
              <a:t> </a:t>
            </a:r>
            <a:r>
              <a:rPr lang="en-US" altLang="ko-KR" dirty="0"/>
              <a:t>water</a:t>
            </a:r>
          </a:p>
          <a:p>
            <a:r>
              <a:rPr lang="en-US" altLang="ko-KR" dirty="0"/>
              <a:t>they have used on the main screen.</a:t>
            </a:r>
          </a:p>
          <a:p>
            <a:endParaRPr kumimoji="1" lang="en-US" altLang="ko-KR" dirty="0"/>
          </a:p>
          <a:p>
            <a:r>
              <a:rPr lang="en-US" altLang="ko-KR" dirty="0"/>
              <a:t>It also gives you an incentive to save water through</a:t>
            </a:r>
          </a:p>
          <a:p>
            <a:r>
              <a:rPr lang="en-US" altLang="ko-KR" dirty="0"/>
              <a:t>Challenge.</a:t>
            </a:r>
            <a:endParaRPr kumimoji="1" lang="ko-KR" altLang="en-US" dirty="0"/>
          </a:p>
        </p:txBody>
      </p:sp>
    </p:spTree>
  </p:cSld>
  <p:clrMapOvr>
    <a:masterClrMapping/>
  </p:clrMapOvr>
</p:sld>
</file>

<file path=ppt/theme/theme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14</Pages>
  <Paragraphs>52</Paragraphs>
  <Words>947</Words>
  <TotalTime>0</TotalTime>
  <MMClips>0</MMClips>
  <ScaleCrop>false</ScaleCrop>
  <HeadingPairs>
    <vt:vector size="2" baseType="variant">
      <vt:variant>
        <vt:lpstr>제목</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gnyf0915</cp:lastModifiedBy>
  <dc:title>PUNGDANG</dc:title>
  <dcterms:modified xsi:type="dcterms:W3CDTF">2018-03-06T14:20:37Z</dcterms:modified>
</cp:coreProperties>
</file>